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04" r:id="rId2"/>
  </p:sldIdLst>
  <p:sldSz cx="12192000" cy="6858000"/>
  <p:notesSz cx="7315200" cy="96012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enzo Strozzi" initials="LS" lastIdx="2" clrIdx="0">
    <p:extLst>
      <p:ext uri="{19B8F6BF-5375-455C-9EA6-DF929625EA0E}">
        <p15:presenceInfo xmlns:p15="http://schemas.microsoft.com/office/powerpoint/2012/main" userId="S::lorenzo.strozzi@manfrotto.com::1fce99b5-a7f3-4e34-b5bb-e7e737b476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1E33"/>
    <a:srgbClr val="96DFD6"/>
    <a:srgbClr val="FDD8A6"/>
    <a:srgbClr val="F8F25C"/>
    <a:srgbClr val="95DFD5"/>
    <a:srgbClr val="08CE84"/>
    <a:srgbClr val="2B2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B18FD53-9E3D-444D-B995-50F0617054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1C22566-2D57-7743-B5FF-F12780D42E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79C76B0-95AF-2749-B39A-0031CE9C6D92}" type="datetimeFigureOut">
              <a:rPr lang="it-IT" smtClean="0"/>
              <a:t>09/11/2022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BF71C7A-3EE2-0746-809C-0955AFC3DA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7C7E220-0D82-8B48-AD6E-19C7AD6F6F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B37A1D1-AAA6-A646-93DD-592A754C4E81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798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9EF0C7E-EC4F-6748-ADA7-842963F9B797}" type="datetimeFigureOut">
              <a:rPr lang="it-IT" smtClean="0"/>
              <a:t>09/11/2022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CFD1CB1-E36E-6B42-AA63-100080F73479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1794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FD1CB1-E36E-6B42-AA63-100080F7347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0648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E5F28BA-8E26-C24A-B014-40C94A1CE9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8033" y="208373"/>
            <a:ext cx="1902237" cy="42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0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A62C80E-1F36-114D-BB2A-FED876BF24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8033" y="208373"/>
            <a:ext cx="1902237" cy="42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340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1E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610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val 42">
            <a:extLst>
              <a:ext uri="{FF2B5EF4-FFF2-40B4-BE49-F238E27FC236}">
                <a16:creationId xmlns:a16="http://schemas.microsoft.com/office/drawing/2014/main" id="{5C48B5A9-C7BF-4602-ABD3-262492B10684}"/>
              </a:ext>
            </a:extLst>
          </p:cNvPr>
          <p:cNvSpPr/>
          <p:nvPr/>
        </p:nvSpPr>
        <p:spPr>
          <a:xfrm>
            <a:off x="5754689" y="683130"/>
            <a:ext cx="5515507" cy="551550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picture containing automaton&#10;&#10;Description automatically generated">
            <a:extLst>
              <a:ext uri="{FF2B5EF4-FFF2-40B4-BE49-F238E27FC236}">
                <a16:creationId xmlns:a16="http://schemas.microsoft.com/office/drawing/2014/main" id="{F3178EAA-0A72-4571-B40E-2D12C399CF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49" t="464" r="-2649" b="-464"/>
          <a:stretch/>
        </p:blipFill>
        <p:spPr>
          <a:xfrm>
            <a:off x="5728474" y="762553"/>
            <a:ext cx="5396203" cy="5396203"/>
          </a:xfrm>
          <a:prstGeom prst="ellipse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A4D07B6A-D6A4-2949-AB49-763E9F93A504}"/>
              </a:ext>
            </a:extLst>
          </p:cNvPr>
          <p:cNvSpPr/>
          <p:nvPr/>
        </p:nvSpPr>
        <p:spPr>
          <a:xfrm>
            <a:off x="442395" y="53194"/>
            <a:ext cx="122413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spc="-150" err="1">
                <a:solidFill>
                  <a:srgbClr val="96DFD6"/>
                </a:solidFill>
                <a:latin typeface="Kievit Offc Black" panose="020B0A04030101020102" pitchFamily="34" charset="77"/>
              </a:rPr>
              <a:t>GorillaPod</a:t>
            </a:r>
            <a:r>
              <a:rPr lang="en-US" sz="3200" spc="-150">
                <a:solidFill>
                  <a:srgbClr val="96DFD6"/>
                </a:solidFill>
                <a:latin typeface="Kievit Offc Black" panose="020B0A04030101020102" pitchFamily="34" charset="77"/>
              </a:rPr>
              <a:t> Advanced Mobile Vlogging Kit</a:t>
            </a:r>
            <a:endParaRPr kumimoji="0" lang="it-IT" sz="3200" b="0" i="0" u="none" strike="noStrike" kern="1200" cap="none" spc="-150" normalizeH="0" baseline="0" noProof="0">
              <a:ln>
                <a:noFill/>
              </a:ln>
              <a:solidFill>
                <a:srgbClr val="96DFD6"/>
              </a:solidFill>
              <a:effectLst/>
              <a:uLnTx/>
              <a:uFillTx/>
              <a:latin typeface="Kievit Offc Black" panose="020B0A04030101020102" pitchFamily="34" charset="77"/>
              <a:ea typeface="+mn-ea"/>
              <a:cs typeface="+mn-cs"/>
            </a:endParaRPr>
          </a:p>
          <a:p>
            <a:pPr lvl="0">
              <a:defRPr/>
            </a:pPr>
            <a:r>
              <a:rPr lang="it-IT" sz="1600" err="1">
                <a:solidFill>
                  <a:schemeClr val="bg1"/>
                </a:solidFill>
                <a:latin typeface="Kievit Offc Black" panose="020B0A04030101020102" pitchFamily="34" charset="77"/>
                <a:ea typeface="Century Gothic"/>
                <a:cs typeface="Century Gothic"/>
              </a:rPr>
              <a:t>Superior</a:t>
            </a:r>
            <a:r>
              <a:rPr lang="it-IT" sz="1600">
                <a:solidFill>
                  <a:schemeClr val="bg1"/>
                </a:solidFill>
                <a:latin typeface="Kievit Offc Black" panose="020B0A04030101020102" pitchFamily="34" charset="77"/>
                <a:ea typeface="Century Gothic"/>
                <a:cs typeface="Century Gothic"/>
              </a:rPr>
              <a:t> audio </a:t>
            </a:r>
            <a:r>
              <a:rPr lang="it-IT" sz="1600" err="1">
                <a:solidFill>
                  <a:schemeClr val="bg1"/>
                </a:solidFill>
                <a:latin typeface="Kievit Offc Black" panose="020B0A04030101020102" pitchFamily="34" charset="77"/>
                <a:ea typeface="Century Gothic"/>
                <a:cs typeface="Century Gothic"/>
              </a:rPr>
              <a:t>quality</a:t>
            </a:r>
            <a:r>
              <a:rPr lang="it-IT" sz="1600">
                <a:solidFill>
                  <a:schemeClr val="bg1"/>
                </a:solidFill>
                <a:latin typeface="Kievit Offc Black" panose="020B0A04030101020102" pitchFamily="34" charset="77"/>
                <a:ea typeface="Century Gothic"/>
                <a:cs typeface="Century Gothic"/>
              </a:rPr>
              <a:t> - Soft lighting  - </a:t>
            </a:r>
            <a:r>
              <a:rPr lang="it-IT" sz="1600" err="1">
                <a:solidFill>
                  <a:schemeClr val="bg1"/>
                </a:solidFill>
                <a:latin typeface="Kievit Offc Black" panose="020B0A04030101020102" pitchFamily="34" charset="77"/>
                <a:ea typeface="Century Gothic"/>
                <a:cs typeface="Century Gothic"/>
              </a:rPr>
              <a:t>Flexible</a:t>
            </a:r>
            <a:r>
              <a:rPr lang="it-IT" sz="1600">
                <a:solidFill>
                  <a:schemeClr val="bg1"/>
                </a:solidFill>
                <a:latin typeface="Kievit Offc Black" panose="020B0A04030101020102" pitchFamily="34" charset="77"/>
                <a:ea typeface="Century Gothic"/>
                <a:cs typeface="Century Gothic"/>
              </a:rPr>
              <a:t> </a:t>
            </a:r>
            <a:r>
              <a:rPr lang="it-IT" sz="1600" err="1">
                <a:solidFill>
                  <a:schemeClr val="bg1"/>
                </a:solidFill>
                <a:latin typeface="Kievit Offc Black" panose="020B0A04030101020102" pitchFamily="34" charset="77"/>
                <a:ea typeface="Century Gothic"/>
                <a:cs typeface="Century Gothic"/>
              </a:rPr>
              <a:t>mounting</a:t>
            </a:r>
            <a:endParaRPr lang="it-IT" sz="1600">
              <a:solidFill>
                <a:schemeClr val="bg1"/>
              </a:solidFill>
              <a:latin typeface="Kievit Offc Black" panose="020B0A04030101020102" pitchFamily="34" charset="77"/>
              <a:ea typeface="Century Gothic"/>
              <a:cs typeface="Century Gothic"/>
            </a:endParaRPr>
          </a:p>
          <a:p>
            <a:pPr lvl="0">
              <a:defRPr/>
            </a:pPr>
            <a:r>
              <a:rPr lang="it-IT" sz="1600">
                <a:solidFill>
                  <a:schemeClr val="bg1"/>
                </a:solidFill>
                <a:latin typeface="Kievit Offc Black" panose="020B0A04030101020102" pitchFamily="34" charset="77"/>
                <a:ea typeface="Century Gothic"/>
                <a:cs typeface="Century Gothic"/>
              </a:rPr>
              <a:t>JB01797-BWK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952769E6-A92F-5547-8418-F2DC5B0964B6}"/>
              </a:ext>
            </a:extLst>
          </p:cNvPr>
          <p:cNvSpPr/>
          <p:nvPr/>
        </p:nvSpPr>
        <p:spPr>
          <a:xfrm>
            <a:off x="442395" y="1113593"/>
            <a:ext cx="3861754" cy="567847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KievitOT-Book"/>
                <a:cs typeface="Arial"/>
              </a:rPr>
              <a:t>The JOBY Advanced Vlogging Kit is the one-stop solution to start making hi-quality content on the go with your smartphone.</a:t>
            </a:r>
            <a:endParaRPr lang="en-US" sz="1100" dirty="0">
              <a:solidFill>
                <a:schemeClr val="bg1"/>
              </a:solidFill>
              <a:latin typeface="KievitOT-Book" panose="020B0604030101020102" pitchFamily="34" charset="0"/>
              <a:cs typeface="Arial" panose="020B0604020202020204" pitchFamily="34" charset="0"/>
            </a:endParaRPr>
          </a:p>
          <a:p>
            <a:endParaRPr lang="en-US" sz="1100" dirty="0">
              <a:solidFill>
                <a:schemeClr val="bg1"/>
              </a:solidFill>
              <a:latin typeface="KievitOT-Book" panose="020B0604030101020102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KievitOT-Book"/>
                <a:cs typeface="Arial"/>
              </a:rPr>
              <a:t>Built for vloggers, </a:t>
            </a:r>
            <a:r>
              <a:rPr lang="en-US" sz="1100" dirty="0" err="1">
                <a:solidFill>
                  <a:schemeClr val="bg1"/>
                </a:solidFill>
                <a:latin typeface="KievitOT-Book"/>
                <a:cs typeface="Arial"/>
              </a:rPr>
              <a:t>TikTokers</a:t>
            </a:r>
            <a:r>
              <a:rPr lang="en-US" sz="1100" dirty="0">
                <a:solidFill>
                  <a:schemeClr val="bg1"/>
                </a:solidFill>
                <a:latin typeface="KievitOT-Book"/>
                <a:cs typeface="Arial"/>
              </a:rPr>
              <a:t> and all mobile content creators, the Advanced Vlogging Kit is designed to pair with the latest smartphones and create killer content thanks to  great audio performance.</a:t>
            </a:r>
            <a:endParaRPr lang="en-US" sz="1100" dirty="0">
              <a:solidFill>
                <a:schemeClr val="bg1"/>
              </a:solidFill>
              <a:latin typeface="KievitOT-Book" panose="020B0604030101020102" pitchFamily="34" charset="0"/>
              <a:cs typeface="Arial" panose="020B0604020202020204" pitchFamily="34" charset="0"/>
            </a:endParaRPr>
          </a:p>
          <a:p>
            <a:r>
              <a:rPr lang="en-US" sz="1100" dirty="0" err="1">
                <a:solidFill>
                  <a:schemeClr val="bg1"/>
                </a:solidFill>
                <a:latin typeface="KievitOT-Book"/>
                <a:cs typeface="Arial"/>
              </a:rPr>
              <a:t>Wavo</a:t>
            </a:r>
            <a:r>
              <a:rPr lang="en-US" sz="1100" dirty="0">
                <a:solidFill>
                  <a:schemeClr val="bg1"/>
                </a:solidFill>
                <a:latin typeface="KievitOT-Book"/>
                <a:cs typeface="Arial"/>
              </a:rPr>
              <a:t>™ features a Hi-quality capsule with a directional pick-up pattern that captures the voice ignoring the noise coming from the sides.  Plug &amp; Play, impressively light with great crisp and clean tone.</a:t>
            </a:r>
          </a:p>
          <a:p>
            <a:endParaRPr lang="en-US" sz="1100" dirty="0">
              <a:solidFill>
                <a:schemeClr val="bg1"/>
              </a:solidFill>
              <a:latin typeface="KievitOT-Book"/>
              <a:cs typeface="Arial"/>
            </a:endParaRPr>
          </a:p>
          <a:p>
            <a:r>
              <a:rPr lang="en-US" sz="1100" dirty="0" err="1">
                <a:solidFill>
                  <a:schemeClr val="bg1"/>
                </a:solidFill>
                <a:latin typeface="KievitOT-Book"/>
                <a:cs typeface="Arial"/>
              </a:rPr>
              <a:t>Beamo</a:t>
            </a:r>
            <a:r>
              <a:rPr lang="en-US" sz="1100" dirty="0">
                <a:solidFill>
                  <a:schemeClr val="bg1"/>
                </a:solidFill>
                <a:latin typeface="KievitOT-Book"/>
                <a:cs typeface="Arial"/>
              </a:rPr>
              <a:t>™ mini is the compact LED-light designed by JOBY to deliver great skin tones, high output power and unparalleled mounting options.</a:t>
            </a:r>
          </a:p>
          <a:p>
            <a:endParaRPr lang="en-US" sz="1100" dirty="0">
              <a:solidFill>
                <a:schemeClr val="bg1"/>
              </a:solidFill>
              <a:latin typeface="KievitOT-Book"/>
              <a:cs typeface="Arial"/>
            </a:endParaRPr>
          </a:p>
          <a:p>
            <a:r>
              <a:rPr lang="en-US" sz="1100" dirty="0">
                <a:solidFill>
                  <a:schemeClr val="bg1"/>
                </a:solidFill>
                <a:latin typeface="KievitOT-Book"/>
                <a:cs typeface="Arial"/>
              </a:rPr>
              <a:t>The </a:t>
            </a:r>
            <a:r>
              <a:rPr lang="en-US" sz="1100" dirty="0" err="1">
                <a:solidFill>
                  <a:schemeClr val="bg1"/>
                </a:solidFill>
                <a:latin typeface="KievitOT-Book"/>
                <a:cs typeface="Arial"/>
              </a:rPr>
              <a:t>GripTight</a:t>
            </a:r>
            <a:r>
              <a:rPr lang="en-US" sz="1100" dirty="0">
                <a:solidFill>
                  <a:schemeClr val="bg1"/>
                </a:solidFill>
                <a:latin typeface="KievitOT-Book"/>
                <a:cs typeface="Arial"/>
              </a:rPr>
              <a:t>™ PRO 2 mount is the most advanced and secure JOBY phone clamp. With its integrated tilting function and the legendary flexibility of the </a:t>
            </a:r>
            <a:r>
              <a:rPr lang="en-US" sz="1100" dirty="0" err="1">
                <a:solidFill>
                  <a:schemeClr val="bg1"/>
                </a:solidFill>
                <a:latin typeface="KievitOT-Book"/>
                <a:cs typeface="Arial"/>
              </a:rPr>
              <a:t>GorillaPod</a:t>
            </a:r>
            <a:r>
              <a:rPr lang="en-US" sz="1100" dirty="0">
                <a:solidFill>
                  <a:schemeClr val="bg1"/>
                </a:solidFill>
                <a:latin typeface="KievitOT-Book"/>
                <a:cs typeface="Arial"/>
              </a:rPr>
              <a:t>, no shooting scenario is impossible</a:t>
            </a:r>
          </a:p>
          <a:p>
            <a:b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</a:br>
            <a:r>
              <a:rPr lang="en-US" sz="1100" b="1" dirty="0">
                <a:solidFill>
                  <a:schemeClr val="bg1"/>
                </a:solidFill>
                <a:latin typeface="KievitOT-Book"/>
                <a:cs typeface="Arial"/>
              </a:rPr>
              <a:t>Materials </a:t>
            </a:r>
            <a:br>
              <a:rPr lang="en-US" sz="1100" dirty="0">
                <a:latin typeface="KievitOT-Book" panose="020B0604030101020102" pitchFamily="34" charset="0"/>
                <a:cs typeface="Arial" panose="020B0604020202020204" pitchFamily="34" charset="0"/>
              </a:rPr>
            </a:br>
            <a:r>
              <a:rPr lang="it-IT" sz="1100" dirty="0" err="1">
                <a:solidFill>
                  <a:schemeClr val="bg1"/>
                </a:solidFill>
                <a:latin typeface="KievitOT-Book"/>
                <a:cs typeface="Arial"/>
              </a:rPr>
              <a:t>Aluminum</a:t>
            </a:r>
            <a:r>
              <a:rPr lang="it-IT" sz="1100" dirty="0">
                <a:solidFill>
                  <a:schemeClr val="bg1"/>
                </a:solidFill>
                <a:latin typeface="KievitOT-Book"/>
                <a:cs typeface="Arial"/>
              </a:rPr>
              <a:t>, ABS Plastic, TPE, </a:t>
            </a:r>
            <a:r>
              <a:rPr lang="it-IT" sz="1100" dirty="0" err="1">
                <a:solidFill>
                  <a:schemeClr val="bg1"/>
                </a:solidFill>
                <a:latin typeface="KievitOT-Book"/>
                <a:cs typeface="Arial"/>
              </a:rPr>
              <a:t>Zinc-Aluminum</a:t>
            </a:r>
            <a:r>
              <a:rPr lang="it-IT" sz="1100" dirty="0">
                <a:solidFill>
                  <a:schemeClr val="bg1"/>
                </a:solidFill>
                <a:latin typeface="KievitOT-Book"/>
                <a:cs typeface="Arial"/>
              </a:rPr>
              <a:t>, </a:t>
            </a:r>
          </a:p>
          <a:p>
            <a:r>
              <a:rPr lang="it-IT" sz="1100" dirty="0">
                <a:solidFill>
                  <a:schemeClr val="bg1"/>
                </a:solidFill>
                <a:latin typeface="KievitOT-Book"/>
                <a:cs typeface="Arial"/>
              </a:rPr>
              <a:t>TPU, </a:t>
            </a:r>
            <a:r>
              <a:rPr lang="it-IT" sz="1100" dirty="0" err="1">
                <a:solidFill>
                  <a:schemeClr val="bg1"/>
                </a:solidFill>
                <a:latin typeface="KievitOT-Book"/>
                <a:cs typeface="Arial"/>
              </a:rPr>
              <a:t>Hytrel</a:t>
            </a:r>
            <a:r>
              <a:rPr lang="it-IT" sz="1100" dirty="0">
                <a:solidFill>
                  <a:schemeClr val="bg1"/>
                </a:solidFill>
                <a:latin typeface="KievitOT-Book"/>
                <a:cs typeface="Arial"/>
              </a:rPr>
              <a:t>®, </a:t>
            </a:r>
            <a:r>
              <a:rPr lang="it-IT" sz="1100" dirty="0" err="1">
                <a:solidFill>
                  <a:schemeClr val="bg1"/>
                </a:solidFill>
                <a:latin typeface="KievitOT-Book"/>
                <a:cs typeface="Arial"/>
              </a:rPr>
              <a:t>Polyurethane</a:t>
            </a:r>
            <a:endParaRPr lang="it-IT" sz="1100" dirty="0">
              <a:solidFill>
                <a:schemeClr val="bg1"/>
              </a:solidFill>
              <a:latin typeface="KievitOT-Book"/>
              <a:cs typeface="Arial"/>
            </a:endParaRPr>
          </a:p>
          <a:p>
            <a:r>
              <a:rPr lang="en-US" sz="1100" b="1" dirty="0" err="1">
                <a:solidFill>
                  <a:schemeClr val="bg1"/>
                </a:solidFill>
                <a:latin typeface="KievitOT-Book"/>
                <a:cs typeface="Arial"/>
              </a:rPr>
              <a:t>Colour</a:t>
            </a:r>
            <a:endParaRPr lang="en-US" sz="1100" b="1" dirty="0">
              <a:solidFill>
                <a:schemeClr val="bg1"/>
              </a:solidFill>
              <a:latin typeface="KievitOT-Book" panose="020B0604030101020102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bg1"/>
                </a:solidFill>
                <a:latin typeface="KievitOT-Book"/>
                <a:cs typeface="Arial"/>
              </a:rPr>
              <a:t>Black/Grey/Red</a:t>
            </a:r>
          </a:p>
          <a:p>
            <a:br>
              <a:rPr lang="en-US" sz="1100" dirty="0">
                <a:latin typeface="KievitOT-Book" panose="020B0604030101020102" pitchFamily="34" charset="0"/>
              </a:rPr>
            </a:br>
            <a:r>
              <a:rPr lang="en-US" sz="1100" b="1" dirty="0">
                <a:solidFill>
                  <a:schemeClr val="bg1"/>
                </a:solidFill>
                <a:latin typeface="KievitOT-Book"/>
              </a:rPr>
              <a:t>Polar Pattern</a:t>
            </a:r>
            <a:r>
              <a:rPr lang="en-US" sz="1100" dirty="0">
                <a:solidFill>
                  <a:schemeClr val="bg1"/>
                </a:solidFill>
                <a:latin typeface="KievitOT-Book"/>
              </a:rPr>
              <a:t>: Super Cardioid</a:t>
            </a:r>
            <a:br>
              <a:rPr lang="en-US" sz="1100" dirty="0">
                <a:latin typeface="KievitOT-Book" panose="020B0604030101020102" pitchFamily="34" charset="0"/>
              </a:rPr>
            </a:br>
            <a:r>
              <a:rPr lang="en-US" sz="1100" b="1" dirty="0">
                <a:solidFill>
                  <a:schemeClr val="bg1"/>
                </a:solidFill>
                <a:latin typeface="KievitOT-Book"/>
              </a:rPr>
              <a:t>Frequency Response</a:t>
            </a:r>
            <a:r>
              <a:rPr lang="en-US" sz="1100" dirty="0">
                <a:solidFill>
                  <a:schemeClr val="bg1"/>
                </a:solidFill>
                <a:latin typeface="KievitOT-Book"/>
              </a:rPr>
              <a:t>: 20Hz – 20KHz (+/-3dB)</a:t>
            </a:r>
            <a:br>
              <a:rPr lang="en-US" sz="1100" dirty="0">
                <a:latin typeface="KievitOT-Book" panose="020B0604030101020102" pitchFamily="34" charset="0"/>
              </a:rPr>
            </a:br>
            <a:endParaRPr lang="en-US" altLang="en-US" sz="1100" b="1" strike="sngStrike" dirty="0">
              <a:solidFill>
                <a:schemeClr val="bg1"/>
              </a:solidFill>
              <a:latin typeface="KievitOT-Book" panose="020B0604030101020102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chemeClr val="bg1"/>
                </a:solidFill>
                <a:latin typeface="KievitOT-Book"/>
                <a:cs typeface="Arial"/>
              </a:rPr>
              <a:t>Dimensions: </a:t>
            </a:r>
            <a:r>
              <a:rPr lang="en-US" altLang="en-US" sz="1100" dirty="0">
                <a:solidFill>
                  <a:schemeClr val="bg1"/>
                </a:solidFill>
                <a:latin typeface="KievitOT-Book"/>
                <a:cs typeface="Arial"/>
              </a:rPr>
              <a:t>33 x 12 x 8 cm</a:t>
            </a:r>
            <a:br>
              <a:rPr lang="en-US" altLang="en-US" sz="1100" b="1" dirty="0">
                <a:latin typeface="KievitOT-Book" panose="020B0604030101020102" pitchFamily="34" charset="0"/>
                <a:cs typeface="Arial" panose="020B0604020202020204" pitchFamily="34" charset="0"/>
              </a:rPr>
            </a:br>
            <a:r>
              <a:rPr lang="en-US" altLang="en-US" sz="1100" b="1" dirty="0">
                <a:solidFill>
                  <a:schemeClr val="bg1"/>
                </a:solidFill>
                <a:latin typeface="KievitOT-Book"/>
                <a:cs typeface="Arial"/>
              </a:rPr>
              <a:t>Net Weight: 540 g</a:t>
            </a:r>
            <a:endParaRPr lang="en-US" sz="1100" dirty="0">
              <a:solidFill>
                <a:schemeClr val="bg1"/>
              </a:solidFill>
              <a:latin typeface="KievitOT-Book" panose="020B0604030101020102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bg1"/>
                </a:solidFill>
                <a:latin typeface="KievitOT-Book"/>
                <a:cs typeface="Arial"/>
              </a:rPr>
              <a:t>Manufacture Warranty </a:t>
            </a:r>
            <a:r>
              <a:rPr lang="en-US" sz="1100" dirty="0">
                <a:solidFill>
                  <a:schemeClr val="bg1"/>
                </a:solidFill>
                <a:latin typeface="KievitOT-Book"/>
                <a:cs typeface="Arial"/>
              </a:rPr>
              <a:t>: One Year Warranty</a:t>
            </a:r>
          </a:p>
        </p:txBody>
      </p:sp>
      <p:sp>
        <p:nvSpPr>
          <p:cNvPr id="28" name="Rettangolo 2">
            <a:extLst>
              <a:ext uri="{FF2B5EF4-FFF2-40B4-BE49-F238E27FC236}">
                <a16:creationId xmlns:a16="http://schemas.microsoft.com/office/drawing/2014/main" id="{A4D07B6A-D6A4-2949-AB49-763E9F93A504}"/>
              </a:ext>
            </a:extLst>
          </p:cNvPr>
          <p:cNvSpPr/>
          <p:nvPr/>
        </p:nvSpPr>
        <p:spPr>
          <a:xfrm>
            <a:off x="9622996" y="634018"/>
            <a:ext cx="28176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-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ievit Offc Black" panose="020B0A04030101020102" pitchFamily="34" charset="77"/>
                <a:ea typeface="+mn-ea"/>
                <a:cs typeface="+mn-cs"/>
              </a:rPr>
              <a:t>Sell Sheet</a:t>
            </a:r>
            <a:endParaRPr kumimoji="0" lang="it-IT" sz="1200" b="0" i="0" u="none" strike="noStrike" kern="1200" cap="none" spc="-15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ievit Offc Black" panose="020B0A04030101020102" pitchFamily="34" charset="77"/>
              <a:ea typeface="+mn-ea"/>
              <a:cs typeface="+mn-cs"/>
            </a:endParaRPr>
          </a:p>
        </p:txBody>
      </p:sp>
      <p:sp>
        <p:nvSpPr>
          <p:cNvPr id="24" name="Google Shape;638;p43">
            <a:extLst>
              <a:ext uri="{FF2B5EF4-FFF2-40B4-BE49-F238E27FC236}">
                <a16:creationId xmlns:a16="http://schemas.microsoft.com/office/drawing/2014/main" id="{20C0FA19-1D3E-7943-B0A8-EF7AB7489651}"/>
              </a:ext>
            </a:extLst>
          </p:cNvPr>
          <p:cNvSpPr txBox="1"/>
          <p:nvPr/>
        </p:nvSpPr>
        <p:spPr>
          <a:xfrm>
            <a:off x="3454355" y="4802374"/>
            <a:ext cx="3468281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>
                <a:solidFill>
                  <a:srgbClr val="96DFD6"/>
                </a:solidFill>
                <a:latin typeface="Kievit Offc Black" panose="020B0A04030101020102" pitchFamily="34" charset="77"/>
                <a:ea typeface="Century Gothic"/>
                <a:cs typeface="Century Gothic"/>
                <a:sym typeface="Century Gothic"/>
              </a:rPr>
              <a:t>Wrap it. Grip it. Stand it</a:t>
            </a:r>
            <a:endParaRPr kumimoji="0" sz="2200" b="1" i="0" u="none" strike="noStrike" kern="1200" cap="none" spc="0" normalizeH="0" baseline="0" noProof="0">
              <a:ln>
                <a:noFill/>
              </a:ln>
              <a:solidFill>
                <a:srgbClr val="96DFD6"/>
              </a:solidFill>
              <a:effectLst/>
              <a:uLnTx/>
              <a:uFillTx/>
              <a:latin typeface="Kievit Offc Black" panose="020B0A04030101020102" pitchFamily="34" charset="77"/>
              <a:ea typeface="Century Gothic"/>
              <a:cs typeface="Century Gothic"/>
              <a:sym typeface="Century Gothic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1150" err="1">
                <a:latin typeface="KievitOT-Book" panose="020B0604030101020102" pitchFamily="34" charset="0"/>
                <a:cs typeface="Arial" panose="020B0604020202020204" pitchFamily="34" charset="0"/>
              </a:rPr>
              <a:t>Flexible</a:t>
            </a:r>
            <a:r>
              <a:rPr lang="it-IT" sz="1150">
                <a:latin typeface="KievitOT-Book" panose="020B0604030101020102" pitchFamily="34" charset="0"/>
                <a:cs typeface="Arial" panose="020B0604020202020204" pitchFamily="34" charset="0"/>
              </a:rPr>
              <a:t> </a:t>
            </a:r>
            <a:r>
              <a:rPr lang="it-IT" sz="1150" err="1">
                <a:latin typeface="KievitOT-Book" panose="020B0604030101020102" pitchFamily="34" charset="0"/>
                <a:cs typeface="Arial" panose="020B0604020202020204" pitchFamily="34" charset="0"/>
              </a:rPr>
              <a:t>legs</a:t>
            </a:r>
            <a:r>
              <a:rPr lang="it-IT" sz="1150">
                <a:latin typeface="KievitOT-Book" panose="020B0604030101020102" pitchFamily="34" charset="0"/>
                <a:cs typeface="Arial" panose="020B0604020202020204" pitchFamily="34" charset="0"/>
              </a:rPr>
              <a:t>: secure camera </a:t>
            </a:r>
            <a:r>
              <a:rPr lang="it-IT" sz="1150" err="1">
                <a:latin typeface="KievitOT-Book" panose="020B0604030101020102" pitchFamily="34" charset="0"/>
                <a:cs typeface="Arial" panose="020B0604020202020204" pitchFamily="34" charset="0"/>
              </a:rPr>
              <a:t>equipment</a:t>
            </a:r>
            <a:r>
              <a:rPr lang="it-IT" sz="1150">
                <a:latin typeface="KievitOT-Book" panose="020B0604030101020102" pitchFamily="34" charset="0"/>
                <a:cs typeface="Arial" panose="020B0604020202020204" pitchFamily="34" charset="0"/>
              </a:rPr>
              <a:t> </a:t>
            </a:r>
            <a:r>
              <a:rPr lang="it-IT" sz="1150" err="1">
                <a:latin typeface="KievitOT-Book" panose="020B0604030101020102" pitchFamily="34" charset="0"/>
                <a:cs typeface="Arial" panose="020B0604020202020204" pitchFamily="34" charset="0"/>
              </a:rPr>
              <a:t>virtually</a:t>
            </a:r>
            <a:r>
              <a:rPr lang="it-IT" sz="1150">
                <a:latin typeface="KievitOT-Book" panose="020B0604030101020102" pitchFamily="34" charset="0"/>
                <a:cs typeface="Arial" panose="020B0604020202020204" pitchFamily="34" charset="0"/>
              </a:rPr>
              <a:t> </a:t>
            </a:r>
            <a:r>
              <a:rPr lang="it-IT" sz="1150" err="1">
                <a:latin typeface="KievitOT-Book" panose="020B0604030101020102" pitchFamily="34" charset="0"/>
                <a:cs typeface="Arial" panose="020B0604020202020204" pitchFamily="34" charset="0"/>
              </a:rPr>
              <a:t>anywhere</a:t>
            </a:r>
            <a:endParaRPr lang="it-IT" sz="1150">
              <a:latin typeface="KievitOT-Book" panose="020B0604030101020102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1150" err="1">
                <a:latin typeface="KievitOT-Book" panose="020B0604030101020102" pitchFamily="34" charset="0"/>
                <a:cs typeface="Arial" panose="020B0604020202020204" pitchFamily="34" charset="0"/>
              </a:rPr>
              <a:t>GorillaPod</a:t>
            </a:r>
            <a:r>
              <a:rPr lang="it-IT" sz="1150">
                <a:latin typeface="KievitOT-Book" panose="020B0604030101020102" pitchFamily="34" charset="0"/>
                <a:cs typeface="Arial" panose="020B0604020202020204" pitchFamily="34" charset="0"/>
              </a:rPr>
              <a:t> </a:t>
            </a:r>
            <a:r>
              <a:rPr lang="it-IT" sz="1150" err="1">
                <a:latin typeface="KievitOT-Book" panose="020B0604030101020102" pitchFamily="34" charset="0"/>
                <a:cs typeface="Arial" panose="020B0604020202020204" pitchFamily="34" charset="0"/>
              </a:rPr>
              <a:t>arm</a:t>
            </a:r>
            <a:r>
              <a:rPr lang="it-IT" sz="1150">
                <a:latin typeface="KievitOT-Book" panose="020B0604030101020102" pitchFamily="34" charset="0"/>
                <a:cs typeface="Arial" panose="020B0604020202020204" pitchFamily="34" charset="0"/>
              </a:rPr>
              <a:t> for </a:t>
            </a:r>
            <a:r>
              <a:rPr lang="it-IT" sz="1150" err="1">
                <a:latin typeface="KievitOT-Book" panose="020B0604030101020102" pitchFamily="34" charset="0"/>
                <a:cs typeface="Arial" panose="020B0604020202020204" pitchFamily="34" charset="0"/>
              </a:rPr>
              <a:t>endless</a:t>
            </a:r>
            <a:r>
              <a:rPr lang="it-IT" sz="1150">
                <a:latin typeface="KievitOT-Book" panose="020B0604030101020102" pitchFamily="34" charset="0"/>
                <a:cs typeface="Arial" panose="020B0604020202020204" pitchFamily="34" charset="0"/>
              </a:rPr>
              <a:t> </a:t>
            </a:r>
            <a:r>
              <a:rPr lang="it-IT" sz="1150" err="1">
                <a:latin typeface="KievitOT-Book" panose="020B0604030101020102" pitchFamily="34" charset="0"/>
                <a:cs typeface="Arial" panose="020B0604020202020204" pitchFamily="34" charset="0"/>
              </a:rPr>
              <a:t>expandability</a:t>
            </a:r>
            <a:endParaRPr lang="it-IT" sz="1150">
              <a:latin typeface="KievitOT-Book" panose="020B0604030101020102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1150" err="1">
                <a:latin typeface="KievitOT-Book" panose="020B0604030101020102" pitchFamily="34" charset="0"/>
                <a:cs typeface="Arial" panose="020B0604020202020204" pitchFamily="34" charset="0"/>
              </a:rPr>
              <a:t>Rubberized</a:t>
            </a:r>
            <a:r>
              <a:rPr lang="it-IT" sz="1150">
                <a:latin typeface="KievitOT-Book" panose="020B0604030101020102" pitchFamily="34" charset="0"/>
                <a:cs typeface="Arial" panose="020B0604020202020204" pitchFamily="34" charset="0"/>
              </a:rPr>
              <a:t> ring and </a:t>
            </a:r>
            <a:r>
              <a:rPr lang="it-IT" sz="1150" err="1">
                <a:latin typeface="KievitOT-Book" panose="020B0604030101020102" pitchFamily="34" charset="0"/>
                <a:cs typeface="Arial" panose="020B0604020202020204" pitchFamily="34" charset="0"/>
              </a:rPr>
              <a:t>foot</a:t>
            </a:r>
            <a:r>
              <a:rPr lang="it-IT" sz="1150">
                <a:latin typeface="KievitOT-Book" panose="020B0604030101020102" pitchFamily="34" charset="0"/>
                <a:cs typeface="Arial" panose="020B0604020202020204" pitchFamily="34" charset="0"/>
              </a:rPr>
              <a:t> grips stabile in </a:t>
            </a:r>
            <a:r>
              <a:rPr lang="it-IT" sz="1150" err="1">
                <a:latin typeface="KievitOT-Book" panose="020B0604030101020102" pitchFamily="34" charset="0"/>
                <a:cs typeface="Arial" panose="020B0604020202020204" pitchFamily="34" charset="0"/>
              </a:rPr>
              <a:t>difficult</a:t>
            </a:r>
            <a:r>
              <a:rPr lang="it-IT" sz="1150">
                <a:latin typeface="KievitOT-Book" panose="020B0604030101020102" pitchFamily="34" charset="0"/>
                <a:cs typeface="Arial" panose="020B0604020202020204" pitchFamily="34" charset="0"/>
              </a:rPr>
              <a:t> </a:t>
            </a:r>
            <a:r>
              <a:rPr lang="it-IT" sz="1150" err="1">
                <a:latin typeface="KievitOT-Book" panose="020B0604030101020102" pitchFamily="34" charset="0"/>
                <a:cs typeface="Arial" panose="020B0604020202020204" pitchFamily="34" charset="0"/>
              </a:rPr>
              <a:t>terrain</a:t>
            </a:r>
            <a:endParaRPr lang="it-IT" sz="1150">
              <a:latin typeface="KievitOT-Book" panose="020B0604030101020102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uppo 7">
            <a:extLst>
              <a:ext uri="{FF2B5EF4-FFF2-40B4-BE49-F238E27FC236}">
                <a16:creationId xmlns:a16="http://schemas.microsoft.com/office/drawing/2014/main" id="{D3FCAE03-61F3-084F-9B07-671CD44C618C}"/>
              </a:ext>
            </a:extLst>
          </p:cNvPr>
          <p:cNvGrpSpPr/>
          <p:nvPr/>
        </p:nvGrpSpPr>
        <p:grpSpPr>
          <a:xfrm>
            <a:off x="3527327" y="4802374"/>
            <a:ext cx="4389735" cy="120921"/>
            <a:chOff x="5454449" y="5337657"/>
            <a:chExt cx="3385932" cy="116358"/>
          </a:xfrm>
          <a:solidFill>
            <a:srgbClr val="96DFD6"/>
          </a:solidFill>
        </p:grpSpPr>
        <p:cxnSp>
          <p:nvCxnSpPr>
            <p:cNvPr id="26" name="Google Shape;681;p43">
              <a:extLst>
                <a:ext uri="{FF2B5EF4-FFF2-40B4-BE49-F238E27FC236}">
                  <a16:creationId xmlns:a16="http://schemas.microsoft.com/office/drawing/2014/main" id="{6CF8B37F-3DB7-054B-80C8-606F732BFA9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54449" y="5395836"/>
              <a:ext cx="3283895" cy="0"/>
            </a:xfrm>
            <a:prstGeom prst="straightConnector1">
              <a:avLst/>
            </a:prstGeom>
            <a:grpFill/>
            <a:ln w="38100" cap="rnd" cmpd="sng">
              <a:solidFill>
                <a:srgbClr val="96DFD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7" name="Google Shape;682;p43">
              <a:extLst>
                <a:ext uri="{FF2B5EF4-FFF2-40B4-BE49-F238E27FC236}">
                  <a16:creationId xmlns:a16="http://schemas.microsoft.com/office/drawing/2014/main" id="{28988EF7-A8A9-3F40-9C9B-ED69404C843A}"/>
                </a:ext>
              </a:extLst>
            </p:cNvPr>
            <p:cNvSpPr/>
            <p:nvPr userDrawn="1"/>
          </p:nvSpPr>
          <p:spPr>
            <a:xfrm>
              <a:off x="8748877" y="5337657"/>
              <a:ext cx="91504" cy="116358"/>
            </a:xfrm>
            <a:prstGeom prst="ellipse">
              <a:avLst/>
            </a:prstGeom>
            <a:grpFill/>
            <a:ln w="38100" cap="flat" cmpd="sng">
              <a:solidFill>
                <a:srgbClr val="96DFD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Google Shape;638;p43">
            <a:extLst>
              <a:ext uri="{FF2B5EF4-FFF2-40B4-BE49-F238E27FC236}">
                <a16:creationId xmlns:a16="http://schemas.microsoft.com/office/drawing/2014/main" id="{F432EC35-4CE7-6D40-B598-B17B65820021}"/>
              </a:ext>
            </a:extLst>
          </p:cNvPr>
          <p:cNvSpPr txBox="1"/>
          <p:nvPr/>
        </p:nvSpPr>
        <p:spPr>
          <a:xfrm>
            <a:off x="9088217" y="3259669"/>
            <a:ext cx="2743239" cy="1102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>
                <a:solidFill>
                  <a:srgbClr val="96DFD6"/>
                </a:solidFill>
                <a:latin typeface="Kievit Offc Black" panose="020B0A04030101020102" pitchFamily="34" charset="77"/>
                <a:ea typeface="Century Gothic"/>
                <a:cs typeface="Century Gothic"/>
                <a:sym typeface="Century Gothic"/>
              </a:rPr>
              <a:t>Lightning dongle</a:t>
            </a:r>
          </a:p>
          <a:p>
            <a:pPr marL="171450" marR="0" lvl="0" indent="-1714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50" err="1">
                <a:latin typeface="KievitOT-Book" panose="020B0604030101020102" pitchFamily="34" charset="0"/>
                <a:cs typeface="Arial" panose="020B0604020202020204" pitchFamily="34" charset="0"/>
                <a:sym typeface="Century Gothic"/>
              </a:rPr>
              <a:t>Mfi</a:t>
            </a:r>
            <a:r>
              <a:rPr lang="en-US" sz="1150">
                <a:latin typeface="KievitOT-Book" panose="020B0604030101020102" pitchFamily="34" charset="0"/>
                <a:cs typeface="Arial" panose="020B0604020202020204" pitchFamily="34" charset="0"/>
                <a:sym typeface="Century Gothic"/>
              </a:rPr>
              <a:t> certified for the perfect compatibility with iOS lightning devices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>
              <a:ln>
                <a:noFill/>
              </a:ln>
              <a:solidFill>
                <a:srgbClr val="96DFD6"/>
              </a:solidFill>
              <a:effectLst/>
              <a:uLnTx/>
              <a:uFillTx/>
              <a:latin typeface="Kievit Offc Black" panose="020B0A04030101020102" pitchFamily="34" charset="77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3" name="Gruppo 10">
            <a:extLst>
              <a:ext uri="{FF2B5EF4-FFF2-40B4-BE49-F238E27FC236}">
                <a16:creationId xmlns:a16="http://schemas.microsoft.com/office/drawing/2014/main" id="{6071BA90-AB65-DD4A-947A-36C59E1108F8}"/>
              </a:ext>
            </a:extLst>
          </p:cNvPr>
          <p:cNvGrpSpPr/>
          <p:nvPr/>
        </p:nvGrpSpPr>
        <p:grpSpPr>
          <a:xfrm rot="10800000">
            <a:off x="8753892" y="3243485"/>
            <a:ext cx="2516305" cy="112579"/>
            <a:chOff x="5403554" y="5300491"/>
            <a:chExt cx="2549845" cy="131239"/>
          </a:xfrm>
          <a:solidFill>
            <a:srgbClr val="96DFD6"/>
          </a:solidFill>
        </p:grpSpPr>
        <p:cxnSp>
          <p:nvCxnSpPr>
            <p:cNvPr id="34" name="Google Shape;681;p43">
              <a:extLst>
                <a:ext uri="{FF2B5EF4-FFF2-40B4-BE49-F238E27FC236}">
                  <a16:creationId xmlns:a16="http://schemas.microsoft.com/office/drawing/2014/main" id="{0B293867-4921-1A43-8D44-BD1A4A2ED161}"/>
                </a:ext>
              </a:extLst>
            </p:cNvPr>
            <p:cNvCxnSpPr>
              <a:cxnSpLocks/>
            </p:cNvCxnSpPr>
            <p:nvPr userDrawn="1"/>
          </p:nvCxnSpPr>
          <p:spPr>
            <a:xfrm rot="10800000" flipH="1">
              <a:off x="5403554" y="5366110"/>
              <a:ext cx="2523723" cy="1"/>
            </a:xfrm>
            <a:prstGeom prst="straightConnector1">
              <a:avLst/>
            </a:prstGeom>
            <a:grpFill/>
            <a:ln w="38100" cap="rnd" cmpd="sng">
              <a:solidFill>
                <a:srgbClr val="96DFD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5" name="Google Shape;682;p43">
              <a:extLst>
                <a:ext uri="{FF2B5EF4-FFF2-40B4-BE49-F238E27FC236}">
                  <a16:creationId xmlns:a16="http://schemas.microsoft.com/office/drawing/2014/main" id="{79871E51-C32D-5E45-A22B-A135FA8A0D0D}"/>
                </a:ext>
              </a:extLst>
            </p:cNvPr>
            <p:cNvSpPr/>
            <p:nvPr userDrawn="1"/>
          </p:nvSpPr>
          <p:spPr>
            <a:xfrm>
              <a:off x="7841079" y="5300491"/>
              <a:ext cx="112320" cy="131239"/>
            </a:xfrm>
            <a:prstGeom prst="ellipse">
              <a:avLst/>
            </a:prstGeom>
            <a:grpFill/>
            <a:ln w="38100" cap="flat" cmpd="sng">
              <a:solidFill>
                <a:srgbClr val="96DFD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" name="Gruppo 7">
            <a:extLst>
              <a:ext uri="{FF2B5EF4-FFF2-40B4-BE49-F238E27FC236}">
                <a16:creationId xmlns:a16="http://schemas.microsoft.com/office/drawing/2014/main" id="{D3FCAE03-61F3-084F-9B07-671CD44C618C}"/>
              </a:ext>
            </a:extLst>
          </p:cNvPr>
          <p:cNvGrpSpPr/>
          <p:nvPr/>
        </p:nvGrpSpPr>
        <p:grpSpPr>
          <a:xfrm>
            <a:off x="5034978" y="1074498"/>
            <a:ext cx="2487711" cy="156023"/>
            <a:chOff x="5306409" y="5296083"/>
            <a:chExt cx="1903553" cy="116358"/>
          </a:xfrm>
          <a:solidFill>
            <a:srgbClr val="96DFD6"/>
          </a:solidFill>
        </p:grpSpPr>
        <p:cxnSp>
          <p:nvCxnSpPr>
            <p:cNvPr id="30" name="Google Shape;681;p43">
              <a:extLst>
                <a:ext uri="{FF2B5EF4-FFF2-40B4-BE49-F238E27FC236}">
                  <a16:creationId xmlns:a16="http://schemas.microsoft.com/office/drawing/2014/main" id="{6CF8B37F-3DB7-054B-80C8-606F732BFA96}"/>
                </a:ext>
              </a:extLst>
            </p:cNvPr>
            <p:cNvCxnSpPr>
              <a:cxnSpLocks/>
              <a:endCxn id="31" idx="2"/>
            </p:cNvCxnSpPr>
            <p:nvPr userDrawn="1"/>
          </p:nvCxnSpPr>
          <p:spPr>
            <a:xfrm flipV="1">
              <a:off x="5306409" y="5354262"/>
              <a:ext cx="1787195" cy="11847"/>
            </a:xfrm>
            <a:prstGeom prst="straightConnector1">
              <a:avLst/>
            </a:prstGeom>
            <a:grpFill/>
            <a:ln w="38100" cap="rnd" cmpd="sng">
              <a:solidFill>
                <a:srgbClr val="96DFD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1" name="Google Shape;682;p43">
              <a:extLst>
                <a:ext uri="{FF2B5EF4-FFF2-40B4-BE49-F238E27FC236}">
                  <a16:creationId xmlns:a16="http://schemas.microsoft.com/office/drawing/2014/main" id="{28988EF7-A8A9-3F40-9C9B-ED69404C843A}"/>
                </a:ext>
              </a:extLst>
            </p:cNvPr>
            <p:cNvSpPr/>
            <p:nvPr userDrawn="1"/>
          </p:nvSpPr>
          <p:spPr>
            <a:xfrm>
              <a:off x="7093604" y="5296083"/>
              <a:ext cx="116358" cy="116358"/>
            </a:xfrm>
            <a:prstGeom prst="ellipse">
              <a:avLst/>
            </a:prstGeom>
            <a:grpFill/>
            <a:ln w="38100" cap="flat" cmpd="sng">
              <a:solidFill>
                <a:srgbClr val="96DFD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Google Shape;638;p43">
            <a:extLst>
              <a:ext uri="{FF2B5EF4-FFF2-40B4-BE49-F238E27FC236}">
                <a16:creationId xmlns:a16="http://schemas.microsoft.com/office/drawing/2014/main" id="{C07977B3-45BB-4C60-AF85-6E0A6FD56505}"/>
              </a:ext>
            </a:extLst>
          </p:cNvPr>
          <p:cNvSpPr txBox="1"/>
          <p:nvPr/>
        </p:nvSpPr>
        <p:spPr>
          <a:xfrm>
            <a:off x="5014539" y="1106179"/>
            <a:ext cx="2405624" cy="1625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defRPr/>
            </a:pPr>
            <a:r>
              <a:rPr lang="en-US" sz="2200" b="1">
                <a:solidFill>
                  <a:srgbClr val="96DFD6"/>
                </a:solidFill>
                <a:latin typeface="Kievit Offc Black" panose="020B0A04030101020102" pitchFamily="34" charset="77"/>
                <a:ea typeface="Century Gothic"/>
                <a:cs typeface="Century Gothic"/>
                <a:sym typeface="Century Gothic"/>
              </a:rPr>
              <a:t>Wavo</a:t>
            </a:r>
            <a:r>
              <a:rPr lang="en-US" sz="2200" b="1">
                <a:solidFill>
                  <a:srgbClr val="96DFD6"/>
                </a:solidFill>
                <a:latin typeface="Kievit Offc Black" panose="020B0A04030101020102" pitchFamily="34" charset="77"/>
                <a:cs typeface="Arial" panose="020B0604020202020204" pitchFamily="34" charset="0"/>
                <a:sym typeface="Century Gothic"/>
              </a:rPr>
              <a:t> ™</a:t>
            </a:r>
            <a:endParaRPr lang="en-US" sz="2200" b="1">
              <a:solidFill>
                <a:srgbClr val="96DFD6"/>
              </a:solidFill>
              <a:latin typeface="Kievit Offc Black" panose="020B0A04030101020102" pitchFamily="34" charset="77"/>
              <a:ea typeface="Century Gothic"/>
              <a:cs typeface="Century Gothic"/>
              <a:sym typeface="Century Gothic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sz="1150">
                <a:latin typeface="KievitOT-Book" panose="020B0604030101020102" pitchFamily="34" charset="0"/>
                <a:cs typeface="Arial" panose="020B0604020202020204" pitchFamily="34" charset="0"/>
              </a:rPr>
              <a:t>Hi quality directional microphone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sz="1150">
                <a:latin typeface="KievitOT-Book" panose="020B0604030101020102" pitchFamily="34" charset="0"/>
                <a:cs typeface="Arial" panose="020B0604020202020204" pitchFamily="34" charset="0"/>
              </a:rPr>
              <a:t>No batteries required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sz="1150" err="1">
                <a:latin typeface="KievitOT-Book" panose="020B0604030101020102" pitchFamily="34" charset="0"/>
                <a:cs typeface="Arial" panose="020B0604020202020204" pitchFamily="34" charset="0"/>
              </a:rPr>
              <a:t>Rycote</a:t>
            </a:r>
            <a:r>
              <a:rPr lang="en-US" sz="1150">
                <a:latin typeface="KievitOT-Book" panose="020B0604030101020102" pitchFamily="34" charset="0"/>
                <a:cs typeface="Arial" panose="020B0604020202020204" pitchFamily="34" charset="0"/>
              </a:rPr>
              <a:t>® Lyre </a:t>
            </a:r>
            <a:r>
              <a:rPr lang="en-US" sz="1150" err="1">
                <a:latin typeface="KievitOT-Book" panose="020B0604030101020102" pitchFamily="34" charset="0"/>
                <a:cs typeface="Arial" panose="020B0604020202020204" pitchFamily="34" charset="0"/>
              </a:rPr>
              <a:t>shockmount</a:t>
            </a:r>
            <a:endParaRPr lang="en-US" sz="1150">
              <a:latin typeface="KievitOT-Book" panose="020B0604030101020102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sz="1150">
                <a:latin typeface="KievitOT-Book" panose="020B0604030101020102" pitchFamily="34" charset="0"/>
                <a:cs typeface="Arial" panose="020B0604020202020204" pitchFamily="34" charset="0"/>
              </a:rPr>
              <a:t>Smartphone and camera </a:t>
            </a:r>
            <a:r>
              <a:rPr lang="en-US" sz="1150" err="1">
                <a:latin typeface="KievitOT-Book" panose="020B0604030101020102" pitchFamily="34" charset="0"/>
                <a:cs typeface="Arial" panose="020B0604020202020204" pitchFamily="34" charset="0"/>
              </a:rPr>
              <a:t>compatble</a:t>
            </a:r>
            <a:endParaRPr lang="en-US" sz="1150">
              <a:latin typeface="KievitOT-Book" panose="020B0604030101020102" pitchFamily="34" charset="0"/>
              <a:cs typeface="Arial" panose="020B0604020202020204" pitchFamily="34" charset="0"/>
            </a:endParaRPr>
          </a:p>
        </p:txBody>
      </p:sp>
      <p:sp>
        <p:nvSpPr>
          <p:cNvPr id="32" name="Google Shape;638;p43">
            <a:extLst>
              <a:ext uri="{FF2B5EF4-FFF2-40B4-BE49-F238E27FC236}">
                <a16:creationId xmlns:a16="http://schemas.microsoft.com/office/drawing/2014/main" id="{F432EC35-4CE7-6D40-B598-B17B65820021}"/>
              </a:ext>
            </a:extLst>
          </p:cNvPr>
          <p:cNvSpPr txBox="1"/>
          <p:nvPr/>
        </p:nvSpPr>
        <p:spPr>
          <a:xfrm>
            <a:off x="9952173" y="2102018"/>
            <a:ext cx="2345008" cy="1102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err="1">
                <a:ln>
                  <a:noFill/>
                </a:ln>
                <a:solidFill>
                  <a:srgbClr val="96DFD6"/>
                </a:solidFill>
                <a:effectLst/>
                <a:uLnTx/>
                <a:uFillTx/>
                <a:latin typeface="Kievit Offc Black"/>
                <a:ea typeface="Century Gothic"/>
                <a:cs typeface="Century Gothic"/>
                <a:sym typeface="Century Gothic"/>
              </a:rPr>
              <a:t>Beamo</a:t>
            </a:r>
            <a:r>
              <a:rPr lang="en-US" sz="2200" b="1">
                <a:solidFill>
                  <a:srgbClr val="96DFD6"/>
                </a:solidFill>
                <a:latin typeface="Kievit Offc Black" panose="020B0A04030101020102" pitchFamily="34" charset="77"/>
                <a:cs typeface="Arial" panose="020B0604020202020204" pitchFamily="34" charset="0"/>
                <a:sym typeface="Century Gothic"/>
              </a:rPr>
              <a:t> ™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srgbClr val="96DFD6"/>
                </a:solidFill>
                <a:effectLst/>
                <a:uLnTx/>
                <a:uFillTx/>
                <a:latin typeface="Kievit Offc Black"/>
                <a:ea typeface="Century Gothic"/>
                <a:cs typeface="Century Gothic"/>
                <a:sym typeface="Century Gothic"/>
              </a:rPr>
              <a:t> Mini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150">
                <a:latin typeface="KievitOT-Book" panose="020B0604030101020102" pitchFamily="34" charset="0"/>
                <a:cs typeface="Arial" panose="020B0604020202020204" pitchFamily="34" charset="0"/>
              </a:rPr>
              <a:t>Super compact, rugged and portable LED light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150">
                <a:latin typeface="KievitOT-Book" panose="020B0604030101020102" pitchFamily="34" charset="0"/>
                <a:cs typeface="Arial" panose="020B0604020202020204" pitchFamily="34" charset="0"/>
              </a:rPr>
              <a:t>Designed to minimize flaws and produce flattering skin tones</a:t>
            </a:r>
          </a:p>
        </p:txBody>
      </p:sp>
      <p:grpSp>
        <p:nvGrpSpPr>
          <p:cNvPr id="36" name="Gruppo 10">
            <a:extLst>
              <a:ext uri="{FF2B5EF4-FFF2-40B4-BE49-F238E27FC236}">
                <a16:creationId xmlns:a16="http://schemas.microsoft.com/office/drawing/2014/main" id="{6071BA90-AB65-DD4A-947A-36C59E1108F8}"/>
              </a:ext>
            </a:extLst>
          </p:cNvPr>
          <p:cNvGrpSpPr/>
          <p:nvPr/>
        </p:nvGrpSpPr>
        <p:grpSpPr>
          <a:xfrm rot="10800000">
            <a:off x="9547256" y="2165186"/>
            <a:ext cx="2270917" cy="99814"/>
            <a:chOff x="5741993" y="4118797"/>
            <a:chExt cx="2301185" cy="116358"/>
          </a:xfrm>
          <a:solidFill>
            <a:srgbClr val="96DFD6"/>
          </a:solidFill>
        </p:grpSpPr>
        <p:cxnSp>
          <p:nvCxnSpPr>
            <p:cNvPr id="37" name="Google Shape;681;p43">
              <a:extLst>
                <a:ext uri="{FF2B5EF4-FFF2-40B4-BE49-F238E27FC236}">
                  <a16:creationId xmlns:a16="http://schemas.microsoft.com/office/drawing/2014/main" id="{0B293867-4921-1A43-8D44-BD1A4A2ED161}"/>
                </a:ext>
              </a:extLst>
            </p:cNvPr>
            <p:cNvCxnSpPr>
              <a:cxnSpLocks/>
            </p:cNvCxnSpPr>
            <p:nvPr userDrawn="1"/>
          </p:nvCxnSpPr>
          <p:spPr>
            <a:xfrm rot="10800000" flipH="1">
              <a:off x="5741993" y="4166905"/>
              <a:ext cx="2219892" cy="10071"/>
            </a:xfrm>
            <a:prstGeom prst="straightConnector1">
              <a:avLst/>
            </a:prstGeom>
            <a:grpFill/>
            <a:ln w="38100" cap="rnd" cmpd="sng">
              <a:solidFill>
                <a:srgbClr val="96DFD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8" name="Google Shape;682;p43">
              <a:extLst>
                <a:ext uri="{FF2B5EF4-FFF2-40B4-BE49-F238E27FC236}">
                  <a16:creationId xmlns:a16="http://schemas.microsoft.com/office/drawing/2014/main" id="{79871E51-C32D-5E45-A22B-A135FA8A0D0D}"/>
                </a:ext>
              </a:extLst>
            </p:cNvPr>
            <p:cNvSpPr/>
            <p:nvPr userDrawn="1"/>
          </p:nvSpPr>
          <p:spPr>
            <a:xfrm>
              <a:off x="7926821" y="4118797"/>
              <a:ext cx="116357" cy="116358"/>
            </a:xfrm>
            <a:prstGeom prst="ellipse">
              <a:avLst/>
            </a:prstGeom>
            <a:grpFill/>
            <a:ln w="38100" cap="flat" cmpd="sng">
              <a:solidFill>
                <a:srgbClr val="96DFD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9" name="Google Shape;638;p43">
            <a:extLst>
              <a:ext uri="{FF2B5EF4-FFF2-40B4-BE49-F238E27FC236}">
                <a16:creationId xmlns:a16="http://schemas.microsoft.com/office/drawing/2014/main" id="{50B58524-9C16-4BBF-ACCB-D84D4A836EA4}"/>
              </a:ext>
            </a:extLst>
          </p:cNvPr>
          <p:cNvSpPr txBox="1"/>
          <p:nvPr/>
        </p:nvSpPr>
        <p:spPr>
          <a:xfrm>
            <a:off x="4917781" y="3085549"/>
            <a:ext cx="2604907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err="1">
                <a:solidFill>
                  <a:srgbClr val="96DFD6"/>
                </a:solidFill>
                <a:latin typeface="Kievit Offc Black" panose="020B0A04030101020102" pitchFamily="34" charset="77"/>
                <a:cs typeface="Arial" panose="020B0604020202020204" pitchFamily="34" charset="0"/>
                <a:sym typeface="Century Gothic"/>
              </a:rPr>
              <a:t>GripTight</a:t>
            </a:r>
            <a:r>
              <a:rPr lang="en-US" sz="2200" b="1">
                <a:solidFill>
                  <a:srgbClr val="96DFD6"/>
                </a:solidFill>
                <a:latin typeface="Kievit Offc Black" panose="020B0A04030101020102" pitchFamily="34" charset="77"/>
                <a:cs typeface="Arial" panose="020B0604020202020204" pitchFamily="34" charset="0"/>
                <a:sym typeface="Century Gothic"/>
              </a:rPr>
              <a:t>™ PRO 2 Mount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50">
                <a:latin typeface="KievitOT-Book" panose="020B0604030101020102" pitchFamily="34" charset="0"/>
                <a:cs typeface="Arial" panose="020B0604020202020204" pitchFamily="34" charset="0"/>
              </a:rPr>
              <a:t>Secure any smartphone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50">
                <a:latin typeface="KievitOT-Book" panose="020B0604030101020102" pitchFamily="34" charset="0"/>
                <a:cs typeface="Arial" panose="020B0604020202020204" pitchFamily="34" charset="0"/>
              </a:rPr>
              <a:t>Adjust tilt and landscape-to-vertical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50" err="1">
                <a:latin typeface="KievitOT-Book" panose="020B0604030101020102" pitchFamily="34" charset="0"/>
                <a:cs typeface="Arial" panose="020B0604020202020204" pitchFamily="34" charset="0"/>
              </a:rPr>
              <a:t>Coldshoe</a:t>
            </a:r>
            <a:r>
              <a:rPr lang="en-US" sz="1150">
                <a:latin typeface="KievitOT-Book" panose="020B0604030101020102" pitchFamily="34" charset="0"/>
                <a:cs typeface="Arial" panose="020B0604020202020204" pitchFamily="34" charset="0"/>
              </a:rPr>
              <a:t> mount or ¼”-20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50">
                <a:latin typeface="KievitOT-Book" panose="020B0604030101020102" pitchFamily="34" charset="0"/>
                <a:cs typeface="Arial" panose="020B0604020202020204" pitchFamily="34" charset="0"/>
              </a:rPr>
              <a:t>Soft anti-slip rubber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50">
              <a:latin typeface="KievitOT-Book" panose="020B0604030101020102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uppo 7">
            <a:extLst>
              <a:ext uri="{FF2B5EF4-FFF2-40B4-BE49-F238E27FC236}">
                <a16:creationId xmlns:a16="http://schemas.microsoft.com/office/drawing/2014/main" id="{EDBA30D1-940B-4FB8-9213-8F28D415070B}"/>
              </a:ext>
            </a:extLst>
          </p:cNvPr>
          <p:cNvGrpSpPr/>
          <p:nvPr/>
        </p:nvGrpSpPr>
        <p:grpSpPr>
          <a:xfrm>
            <a:off x="5014539" y="3100738"/>
            <a:ext cx="3084356" cy="90594"/>
            <a:chOff x="5055341" y="5352248"/>
            <a:chExt cx="3793628" cy="87175"/>
          </a:xfrm>
          <a:solidFill>
            <a:srgbClr val="96DFD6"/>
          </a:solidFill>
        </p:grpSpPr>
        <p:cxnSp>
          <p:nvCxnSpPr>
            <p:cNvPr id="41" name="Google Shape;681;p43">
              <a:extLst>
                <a:ext uri="{FF2B5EF4-FFF2-40B4-BE49-F238E27FC236}">
                  <a16:creationId xmlns:a16="http://schemas.microsoft.com/office/drawing/2014/main" id="{FFA88E73-14AF-4BD2-960B-57F7B2C5ED9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55341" y="5395836"/>
              <a:ext cx="3683003" cy="0"/>
            </a:xfrm>
            <a:prstGeom prst="straightConnector1">
              <a:avLst/>
            </a:prstGeom>
            <a:grpFill/>
            <a:ln w="38100" cap="rnd" cmpd="sng">
              <a:solidFill>
                <a:srgbClr val="96DFD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2" name="Google Shape;682;p43">
              <a:extLst>
                <a:ext uri="{FF2B5EF4-FFF2-40B4-BE49-F238E27FC236}">
                  <a16:creationId xmlns:a16="http://schemas.microsoft.com/office/drawing/2014/main" id="{B35301D0-9FE0-4479-9E33-F0EE3665B7A7}"/>
                </a:ext>
              </a:extLst>
            </p:cNvPr>
            <p:cNvSpPr/>
            <p:nvPr userDrawn="1"/>
          </p:nvSpPr>
          <p:spPr>
            <a:xfrm>
              <a:off x="8738344" y="5352248"/>
              <a:ext cx="110625" cy="87175"/>
            </a:xfrm>
            <a:prstGeom prst="ellipse">
              <a:avLst/>
            </a:prstGeom>
            <a:grpFill/>
            <a:ln w="38100" cap="flat" cmpd="sng">
              <a:solidFill>
                <a:srgbClr val="96DFD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08860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325</Words>
  <Application>Microsoft Office PowerPoint</Application>
  <PresentationFormat>Breitbild</PresentationFormat>
  <Paragraphs>39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Kievit Offc Black</vt:lpstr>
      <vt:lpstr>KievitOT-Book</vt:lpstr>
      <vt:lpstr>Tema di 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Teresa Ghini</dc:creator>
  <cp:lastModifiedBy>Scheidegger Nicolas</cp:lastModifiedBy>
  <cp:revision>2</cp:revision>
  <cp:lastPrinted>2019-11-06T19:01:32Z</cp:lastPrinted>
  <dcterms:created xsi:type="dcterms:W3CDTF">2019-09-26T08:59:32Z</dcterms:created>
  <dcterms:modified xsi:type="dcterms:W3CDTF">2022-11-09T13:02:52Z</dcterms:modified>
</cp:coreProperties>
</file>